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56" r:id="rId5"/>
    <p:sldId id="257" r:id="rId6"/>
    <p:sldId id="258" r:id="rId7"/>
    <p:sldId id="259" r:id="rId8"/>
    <p:sldId id="260" r:id="rId9"/>
    <p:sldId id="261" r:id="rId10"/>
    <p:sldId id="267" r:id="rId11"/>
    <p:sldId id="270" r:id="rId12"/>
    <p:sldId id="269" r:id="rId13"/>
    <p:sldId id="268" r:id="rId14"/>
    <p:sldId id="262" r:id="rId15"/>
    <p:sldId id="263" r:id="rId16"/>
    <p:sldId id="264" r:id="rId17"/>
    <p:sldId id="265" r:id="rId18"/>
    <p:sldId id="266" r:id="rId19"/>
    <p:sldId id="271" r:id="rId20"/>
    <p:sldId id="272" r:id="rId21"/>
    <p:sldId id="273" r:id="rId22"/>
    <p:sldId id="283" r:id="rId23"/>
    <p:sldId id="284" r:id="rId24"/>
    <p:sldId id="285" r:id="rId25"/>
    <p:sldId id="282" r:id="rId26"/>
    <p:sldId id="274" r:id="rId27"/>
    <p:sldId id="275" r:id="rId28"/>
    <p:sldId id="276" r:id="rId29"/>
    <p:sldId id="277" r:id="rId30"/>
    <p:sldId id="278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8467436-38E4-4D68-BA8F-BF5C6EF25073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CF0D58A-7278-444A-9656-02B3449F96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 of DeWitt Police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4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An individual less than 16, other than a Juvenile Offender, or less than 18 for a non-vehicle and traffic law misdemeanor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17 year olds are not criminally liable for non-vehicle and traffic law misdemeanors unless tied to a felony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if Infancy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" indent="0" algn="ctr">
              <a:buNone/>
            </a:pPr>
            <a:r>
              <a:rPr lang="en-US" dirty="0" smtClean="0"/>
              <a:t>A person more than 7 but less than 18 who does an act which, if done by an adult would be a crime who has the defense of infancy.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Delinquent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child 13 – 14 – 15 who has lost the defense of Infancy because he committed the following</a:t>
            </a:r>
          </a:p>
          <a:p>
            <a:pPr lvl="1"/>
            <a:r>
              <a:rPr lang="en-US" dirty="0" smtClean="0"/>
              <a:t>13 years old</a:t>
            </a:r>
          </a:p>
          <a:p>
            <a:pPr lvl="2"/>
            <a:r>
              <a:rPr lang="en-US" dirty="0" smtClean="0"/>
              <a:t>Murder 2</a:t>
            </a:r>
            <a:r>
              <a:rPr lang="en-US" baseline="30000" dirty="0" smtClean="0"/>
              <a:t>nd</a:t>
            </a:r>
            <a:r>
              <a:rPr lang="en-US" dirty="0" smtClean="0"/>
              <a:t> – Intentional</a:t>
            </a:r>
          </a:p>
          <a:p>
            <a:pPr lvl="2"/>
            <a:r>
              <a:rPr lang="en-US" dirty="0" smtClean="0"/>
              <a:t>Murder 2</a:t>
            </a:r>
            <a:r>
              <a:rPr lang="en-US" baseline="30000" dirty="0" smtClean="0"/>
              <a:t>nd</a:t>
            </a:r>
            <a:r>
              <a:rPr lang="en-US" dirty="0" smtClean="0"/>
              <a:t> – Depraved Mind</a:t>
            </a:r>
          </a:p>
          <a:p>
            <a:pPr lvl="1"/>
            <a:r>
              <a:rPr lang="en-US" dirty="0" smtClean="0"/>
              <a:t>14 – 15 years old</a:t>
            </a:r>
          </a:p>
          <a:p>
            <a:pPr lvl="2"/>
            <a:r>
              <a:rPr lang="en-US" dirty="0" smtClean="0"/>
              <a:t>Same as above</a:t>
            </a:r>
          </a:p>
          <a:p>
            <a:pPr lvl="2"/>
            <a:r>
              <a:rPr lang="en-US" dirty="0" smtClean="0"/>
              <a:t>Murder 2</a:t>
            </a:r>
            <a:r>
              <a:rPr lang="en-US" baseline="30000" dirty="0" smtClean="0"/>
              <a:t>nd</a:t>
            </a:r>
            <a:r>
              <a:rPr lang="en-US" dirty="0" smtClean="0"/>
              <a:t> – Felony Murder if he is responsible for the underlying felony</a:t>
            </a:r>
          </a:p>
          <a:p>
            <a:pPr lvl="3"/>
            <a:r>
              <a:rPr lang="en-US" dirty="0" smtClean="0"/>
              <a:t>Murder, Arson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, Rob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sub 2, Kidnapping 1</a:t>
            </a:r>
            <a:r>
              <a:rPr lang="en-US" baseline="30000" dirty="0" smtClean="0"/>
              <a:t>st</a:t>
            </a:r>
            <a:r>
              <a:rPr lang="en-US" dirty="0" smtClean="0"/>
              <a:t>, Assault 1</a:t>
            </a:r>
            <a:r>
              <a:rPr lang="en-US" baseline="30000" dirty="0" smtClean="0"/>
              <a:t>st</a:t>
            </a:r>
            <a:r>
              <a:rPr lang="en-US" dirty="0" smtClean="0"/>
              <a:t> sub 1 or 2, Weapons on school grounds, certain Burglaries, certain Rapes, Sexual Abuse, Manslaughter 1</a:t>
            </a:r>
            <a:r>
              <a:rPr lang="en-US" baseline="30000" dirty="0" smtClean="0"/>
              <a:t>st</a:t>
            </a:r>
            <a:r>
              <a:rPr lang="en-US" dirty="0" smtClean="0"/>
              <a:t>, Criminal Sexual Act sub 1 or 2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Offender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Created a new category of “Adolescent Offenders” for 17 year olds on October 1, 2019.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Felonies – Youth Part Criminal Court (County)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Misdemeanors – Family Court (Except VTL)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Violations – Local Criminal Court (DeWitt/E. Syracuse)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the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Processing and Interviewing – 17 year olds and younger are now considered juveniles and must follow juvenile laws.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Conduct interviews in presence of parents or parental approval.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Under 16 years of age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Designated felony arrest will be heard in the youth part of the superior court and an arraignment is required.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All other non-designated felonies are forwarded to Family Court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16 years of age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All felonies forwarded to youth part of the superior court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16 year olds may be issued an appearance ticket for “E” felonies issued to the Youth Part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Persons 16 years of age who commit a “D” felony or higher must be arraigned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All misdemeanors (except VTL/DWI) will go to Family Court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short this means a Juvenile Appearance Ticket is issued, and the juvenile is released to the parent or guardian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Misdemeanors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Juveniles cannot be charged with Petty Offenses (Violations and Traffic Infractions)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Less than 16 years old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Petty Offenses (Violations and Traffic Infractions) – We cannot arrest the individual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Misdemeanors – Can arrest, but issue a juvenile appearance ticket and released to parents or guardian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Felonies – Depends on the level and severity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Chief: Chase Bilodeau</a:t>
            </a:r>
          </a:p>
          <a:p>
            <a:r>
              <a:rPr lang="en-US" dirty="0" smtClean="0"/>
              <a:t>Captain: Brenton White</a:t>
            </a:r>
          </a:p>
          <a:p>
            <a:r>
              <a:rPr lang="en-US" dirty="0" smtClean="0"/>
              <a:t>Patrol Lieutenant: Jerry Pace</a:t>
            </a:r>
          </a:p>
          <a:p>
            <a:r>
              <a:rPr lang="en-US" dirty="0" smtClean="0"/>
              <a:t>CID/Employee Development Lieutenant: Christopher Fuller</a:t>
            </a:r>
          </a:p>
          <a:p>
            <a:r>
              <a:rPr lang="en-US" dirty="0" smtClean="0"/>
              <a:t>6 Road Patrol Sergeants (2 per shift)</a:t>
            </a:r>
          </a:p>
          <a:p>
            <a:pPr lvl="1"/>
            <a:r>
              <a:rPr lang="en-US" dirty="0" smtClean="0"/>
              <a:t>29 Officers</a:t>
            </a:r>
            <a:endParaRPr lang="en-US" dirty="0"/>
          </a:p>
          <a:p>
            <a:r>
              <a:rPr lang="en-US" dirty="0" smtClean="0"/>
              <a:t>1 CID Sergeant</a:t>
            </a:r>
          </a:p>
          <a:p>
            <a:pPr lvl="1"/>
            <a:r>
              <a:rPr lang="en-US" dirty="0" smtClean="0"/>
              <a:t>4 Investigators</a:t>
            </a:r>
          </a:p>
          <a:p>
            <a:pPr lvl="1"/>
            <a:endParaRPr lang="en-US" dirty="0"/>
          </a:p>
          <a:p>
            <a:r>
              <a:rPr lang="en-US" dirty="0" smtClean="0"/>
              <a:t>1 School Resource Officer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Minimum Staffing of 4 Officers and a Sergeant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current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16 years old to 17 years old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Petty Offenses – Can be charged with Violations and Infractions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Misdemeanors – Can arrest, but issued a juvenile appearance ticket and released to parents or guardian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VTL Misdemeanor – Processed as an adult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Felonies - Depends on the level and severity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1"/>
            <a:ext cx="8393871" cy="5105400"/>
          </a:xfrm>
        </p:spPr>
      </p:pic>
    </p:spTree>
    <p:extLst>
      <p:ext uri="{BB962C8B-B14F-4D97-AF65-F5344CB8AC3E}">
        <p14:creationId xmlns:p14="http://schemas.microsoft.com/office/powerpoint/2010/main" val="15409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Offense – is a Crime or Petty Offense</a:t>
            </a:r>
          </a:p>
          <a:p>
            <a:r>
              <a:rPr lang="en-US" dirty="0" smtClean="0"/>
              <a:t>Crime – is a misdemeanor or felony</a:t>
            </a:r>
          </a:p>
          <a:p>
            <a:r>
              <a:rPr lang="en-US" dirty="0" smtClean="0"/>
              <a:t>Petty Offense – is a Violation or Infraction</a:t>
            </a:r>
          </a:p>
          <a:p>
            <a:endParaRPr lang="en-US" dirty="0"/>
          </a:p>
          <a:p>
            <a:pPr marL="45720" indent="0" algn="ctr">
              <a:buNone/>
            </a:pPr>
            <a:r>
              <a:rPr lang="en-US" sz="2400" b="1" dirty="0" smtClean="0"/>
              <a:t>Harassment vs. Assault </a:t>
            </a:r>
          </a:p>
          <a:p>
            <a:pPr marL="45720" indent="0">
              <a:buNone/>
            </a:pPr>
            <a:r>
              <a:rPr lang="en-US" b="1" u="sng" dirty="0" smtClean="0"/>
              <a:t>Harassment 2</a:t>
            </a:r>
            <a:r>
              <a:rPr lang="en-US" b="1" u="sng" baseline="30000" dirty="0" smtClean="0"/>
              <a:t>nd</a:t>
            </a:r>
            <a:r>
              <a:rPr lang="en-US" b="1" dirty="0" smtClean="0"/>
              <a:t> </a:t>
            </a:r>
            <a:r>
              <a:rPr lang="en-US" dirty="0" smtClean="0"/>
              <a:t>– Violation – With intent to harass, annoy, or alarm another: 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dirty="0" smtClean="0"/>
              <a:t>strike, shove, kick, etc.</a:t>
            </a:r>
          </a:p>
          <a:p>
            <a:pPr marL="982980" lvl="2" indent="-342900">
              <a:buFont typeface="+mj-lt"/>
              <a:buAutoNum type="arabicPeriod"/>
            </a:pPr>
            <a:endParaRPr lang="en-US" dirty="0" smtClean="0"/>
          </a:p>
          <a:p>
            <a:pPr marL="45720" indent="0">
              <a:buNone/>
            </a:pPr>
            <a:r>
              <a:rPr lang="en-US" b="1" u="sng" dirty="0" smtClean="0"/>
              <a:t>Assault 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</a:t>
            </a:r>
            <a:r>
              <a:rPr lang="en-US" dirty="0" smtClean="0"/>
              <a:t>– A </a:t>
            </a:r>
            <a:r>
              <a:rPr lang="en-US" dirty="0" err="1" smtClean="0"/>
              <a:t>Misd</a:t>
            </a:r>
            <a:r>
              <a:rPr lang="en-US" dirty="0" smtClean="0"/>
              <a:t>.  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dirty="0" smtClean="0"/>
              <a:t>Intend Physical Injury and Cause Physical Injury. 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dirty="0" smtClean="0"/>
              <a:t>Recklessly Cause Physical Injury.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dirty="0" smtClean="0"/>
              <a:t>Through Criminal Negligence Cause Physical Injury by Deadly Weapon or Dangerous Instrument.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/>
              <a:t>Larceny</a:t>
            </a:r>
            <a:r>
              <a:rPr lang="en-US" dirty="0" smtClean="0"/>
              <a:t> – A </a:t>
            </a:r>
            <a:r>
              <a:rPr lang="en-US" dirty="0" err="1" smtClean="0"/>
              <a:t>Misd</a:t>
            </a:r>
            <a:r>
              <a:rPr lang="en-US" dirty="0" smtClean="0"/>
              <a:t>. – Stealing of Property, less than $1000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r>
              <a:rPr lang="en-US" b="1" u="sng" dirty="0" smtClean="0"/>
              <a:t>Trespass</a:t>
            </a:r>
            <a:r>
              <a:rPr lang="en-US" dirty="0" smtClean="0"/>
              <a:t> – Viol – Knowingly and Unlawfully Enter or Remain in a Premise</a:t>
            </a:r>
          </a:p>
          <a:p>
            <a:endParaRPr lang="en-US" dirty="0" smtClean="0"/>
          </a:p>
          <a:p>
            <a:r>
              <a:rPr lang="en-US" b="1" u="sng" dirty="0" smtClean="0"/>
              <a:t>Criminal Trespass </a:t>
            </a:r>
            <a:r>
              <a:rPr lang="en-US" dirty="0" smtClean="0"/>
              <a:t>– B </a:t>
            </a:r>
            <a:r>
              <a:rPr lang="en-US" dirty="0" err="1" smtClean="0"/>
              <a:t>Misd</a:t>
            </a:r>
            <a:r>
              <a:rPr lang="en-US" dirty="0" smtClean="0"/>
              <a:t>. – Trespass in a building or Fenced or Enclosed Real Property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Misd</a:t>
            </a:r>
            <a:r>
              <a:rPr lang="en-US" dirty="0" smtClean="0"/>
              <a:t>. – If it is a Dwelling</a:t>
            </a:r>
          </a:p>
          <a:p>
            <a:pPr lvl="1"/>
            <a:endParaRPr lang="en-US" dirty="0"/>
          </a:p>
          <a:p>
            <a:r>
              <a:rPr lang="en-US" b="1" u="sng" dirty="0" smtClean="0"/>
              <a:t>Burglary</a:t>
            </a:r>
            <a:r>
              <a:rPr lang="en-US" dirty="0" smtClean="0"/>
              <a:t> – D </a:t>
            </a:r>
            <a:r>
              <a:rPr lang="en-US" dirty="0" err="1" smtClean="0"/>
              <a:t>Fel</a:t>
            </a:r>
            <a:r>
              <a:rPr lang="en-US" dirty="0" smtClean="0"/>
              <a:t>. – Knowingly and Unlawfully Enter or Remain in a Building With the Intent to Commit a Crime There In</a:t>
            </a:r>
          </a:p>
          <a:p>
            <a:pPr lvl="1"/>
            <a:r>
              <a:rPr lang="en-US" dirty="0" smtClean="0"/>
              <a:t>C </a:t>
            </a:r>
            <a:r>
              <a:rPr lang="en-US" dirty="0" err="1" smtClean="0"/>
              <a:t>Fel</a:t>
            </a:r>
            <a:r>
              <a:rPr lang="en-US" dirty="0" smtClean="0"/>
              <a:t>. – If it is a Dwelling </a:t>
            </a:r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b="1" u="sng" dirty="0" smtClean="0"/>
              <a:t>Robbery</a:t>
            </a:r>
            <a:r>
              <a:rPr lang="en-US" dirty="0" smtClean="0"/>
              <a:t> – D </a:t>
            </a:r>
            <a:r>
              <a:rPr lang="en-US" dirty="0" err="1" smtClean="0"/>
              <a:t>Fel</a:t>
            </a:r>
            <a:r>
              <a:rPr lang="en-US" dirty="0" smtClean="0"/>
              <a:t>. - Forcibly Stealing Property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Larceny vs. Trespass vs. Criminal Trespass vs. Burglary vs. Robbery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Under the First Amendment, people are guaranteed, including teen-agers basic freedoms and rights all over the United States. Under the 14th Amendment, the Constitution respects everyone's rights no matter how unreasonable they may be. Therefore, </a:t>
            </a:r>
            <a:r>
              <a:rPr lang="en-US" b="1" dirty="0"/>
              <a:t>curfew laws violate our Constitutional rights, and that is intolerant</a:t>
            </a:r>
            <a:r>
              <a:rPr lang="en-US" b="1" dirty="0" smtClean="0"/>
              <a:t>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Curfew Local Law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37472"/>
            <a:ext cx="4133665" cy="14371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637472"/>
            <a:ext cx="3853400" cy="165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Village of east </a:t>
            </a:r>
            <a:r>
              <a:rPr lang="en-US" dirty="0" err="1" smtClean="0"/>
              <a:t>syracuse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129672"/>
              </p:ext>
            </p:extLst>
          </p:nvPr>
        </p:nvGraphicFramePr>
        <p:xfrm>
          <a:off x="381000" y="1719263"/>
          <a:ext cx="84073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57"/>
                <a:gridCol w="1201057"/>
                <a:gridCol w="1201057"/>
                <a:gridCol w="1201057"/>
                <a:gridCol w="1201057"/>
                <a:gridCol w="1201057"/>
                <a:gridCol w="12010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*2022*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Calls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6095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5816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5505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4446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5942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Disp. Calls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3161</a:t>
                      </a:r>
                      <a:endParaRPr lang="en-US" dirty="0"/>
                    </a:p>
                  </a:txBody>
                  <a:tcPr marL="93416" marR="934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3311</a:t>
                      </a:r>
                      <a:endParaRPr lang="en-US" dirty="0"/>
                    </a:p>
                  </a:txBody>
                  <a:tcPr marL="93416" marR="934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3167</a:t>
                      </a:r>
                      <a:endParaRPr lang="en-US" dirty="0"/>
                    </a:p>
                  </a:txBody>
                  <a:tcPr marL="93416" marR="934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2971</a:t>
                      </a:r>
                      <a:endParaRPr lang="en-US" dirty="0"/>
                    </a:p>
                  </a:txBody>
                  <a:tcPr marL="93416" marR="934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3482</a:t>
                      </a:r>
                      <a:endParaRPr lang="en-US" dirty="0"/>
                    </a:p>
                  </a:txBody>
                  <a:tcPr marL="93416" marR="934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1103</a:t>
                      </a:r>
                      <a:endParaRPr lang="en-US" dirty="0"/>
                    </a:p>
                  </a:txBody>
                  <a:tcPr marL="93416" marR="93416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Stops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1673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1094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929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506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663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406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PCHK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1261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1411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1409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969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1797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508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Arrests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245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 marL="93416" marR="93416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Village of East Syracuse by the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299234"/>
              </p:ext>
            </p:extLst>
          </p:nvPr>
        </p:nvGraphicFramePr>
        <p:xfrm>
          <a:off x="381000" y="1719263"/>
          <a:ext cx="840740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Homicide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Shots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Robbery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Burglary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Larceny</a:t>
                      </a:r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Stolen Vehicles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Sex</a:t>
                      </a:r>
                      <a:r>
                        <a:rPr lang="en-US" baseline="0" dirty="0" smtClean="0"/>
                        <a:t> Crimes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3416" marR="9341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1736</a:t>
                      </a:r>
                      <a:endParaRPr lang="en-US" dirty="0"/>
                    </a:p>
                  </a:txBody>
                  <a:tcPr marL="93416" marR="93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 marL="93416" marR="93416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2019 vs. 2022</a:t>
            </a:r>
            <a:br>
              <a:rPr lang="en-US" dirty="0" smtClean="0"/>
            </a:br>
            <a:r>
              <a:rPr lang="en-US" dirty="0" smtClean="0"/>
              <a:t>Jan. 1</a:t>
            </a:r>
            <a:r>
              <a:rPr lang="en-US" baseline="30000" dirty="0" smtClean="0"/>
              <a:t>st</a:t>
            </a:r>
            <a:r>
              <a:rPr lang="en-US" dirty="0" smtClean="0"/>
              <a:t> – April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Village of East Syracuse is encompassed within a “Post” of the Town of DeWitt.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Town of DeWitt is made up 4 Posts, plus what we call Assist Posts, and Supervisor Posts.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of the main 4 posts are staffed 24 hours a day, 365 days a year.</a:t>
            </a:r>
          </a:p>
          <a:p>
            <a:pPr lvl="1"/>
            <a:r>
              <a:rPr lang="en-US" dirty="0" smtClean="0"/>
              <a:t>In addition to this, the Town of DeWitt PD has 4 Investigators, 1 CID Sgt., and 1 CID Lt that can respond when needed.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posts are divided so that each post responds to approximately 25% of the dispatched calls.</a:t>
            </a:r>
          </a:p>
          <a:p>
            <a:pPr lvl="1"/>
            <a:r>
              <a:rPr lang="en-US" dirty="0" smtClean="0"/>
              <a:t>No post get less coverage or service than another post</a:t>
            </a:r>
          </a:p>
        </p:txBody>
      </p:sp>
    </p:spTree>
    <p:extLst>
      <p:ext uri="{BB962C8B-B14F-4D97-AF65-F5344CB8AC3E}">
        <p14:creationId xmlns:p14="http://schemas.microsoft.com/office/powerpoint/2010/main" val="1049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Town of DeWitt Police Department currently stations 1 Officer and 1 Lieutenant in the Village Hall, and routinely conducts trainings within the Village Hall.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 spring and summer we routinely conduct bicycle details specifically within the Village of East Syracuse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also conduct directed details throughout the year which may consist of additional patrols, unmarked patrols, foot patrols, and surveillance operations.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/>
          <a:lstStyle/>
          <a:p>
            <a:r>
              <a:rPr lang="en-US" dirty="0" smtClean="0"/>
              <a:t>Traffic Unit</a:t>
            </a:r>
          </a:p>
          <a:p>
            <a:pPr lvl="1"/>
            <a:r>
              <a:rPr lang="en-US" dirty="0" smtClean="0"/>
              <a:t>Traffic Surveys, Directed Traffic Patrols</a:t>
            </a:r>
          </a:p>
          <a:p>
            <a:pPr lvl="1"/>
            <a:r>
              <a:rPr lang="en-US" dirty="0" smtClean="0"/>
              <a:t>Drug Recognition Experts – Used across the County</a:t>
            </a:r>
          </a:p>
          <a:p>
            <a:r>
              <a:rPr lang="en-US" dirty="0" smtClean="0"/>
              <a:t>AIT Unit</a:t>
            </a:r>
          </a:p>
          <a:p>
            <a:pPr lvl="1"/>
            <a:r>
              <a:rPr lang="en-US" dirty="0" smtClean="0"/>
              <a:t>Investigates Fatal Motor Vehicle Accidents</a:t>
            </a:r>
          </a:p>
          <a:p>
            <a:r>
              <a:rPr lang="en-US" dirty="0" smtClean="0"/>
              <a:t>Bicycle Patrol Unit</a:t>
            </a:r>
          </a:p>
          <a:p>
            <a:pPr lvl="1"/>
            <a:r>
              <a:rPr lang="en-US" dirty="0" smtClean="0"/>
              <a:t>Directed Patrols and Special Events</a:t>
            </a:r>
          </a:p>
          <a:p>
            <a:r>
              <a:rPr lang="en-US" dirty="0" smtClean="0"/>
              <a:t>Warrant Entry Unit</a:t>
            </a:r>
          </a:p>
          <a:p>
            <a:r>
              <a:rPr lang="en-US" dirty="0" smtClean="0"/>
              <a:t>Evidence/Property Unit</a:t>
            </a:r>
          </a:p>
          <a:p>
            <a:r>
              <a:rPr lang="en-US" dirty="0" smtClean="0"/>
              <a:t>Community Oriented Policing Unit</a:t>
            </a:r>
          </a:p>
          <a:p>
            <a:r>
              <a:rPr lang="en-US" dirty="0" smtClean="0"/>
              <a:t>Employee Development and Training Unit</a:t>
            </a:r>
          </a:p>
          <a:p>
            <a:r>
              <a:rPr lang="en-US" dirty="0" smtClean="0"/>
              <a:t>Firearms Unit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Specialty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BAIL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9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Effective January 1, 2020, all forms of pre-arraignment bail will be abolished and there will be restrictions on law enforcement detaining individuals pending arraignment</a:t>
            </a:r>
          </a:p>
          <a:p>
            <a:endParaRPr lang="en-US" dirty="0" smtClean="0"/>
          </a:p>
          <a:p>
            <a:r>
              <a:rPr lang="en-US" dirty="0" smtClean="0"/>
              <a:t>A new category of “non-qualifying offenses” will be governed under a new system of pre-trial releases that will include only release on ROR or the “least restrictive non-monetary conditions.”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Appearance Tickets</a:t>
            </a:r>
          </a:p>
          <a:p>
            <a:pPr lvl="1"/>
            <a:r>
              <a:rPr lang="en-US" dirty="0" smtClean="0"/>
              <a:t>REQUIRED on all misdemeanors and class “E” felonies</a:t>
            </a:r>
          </a:p>
          <a:p>
            <a:pPr lvl="2"/>
            <a:r>
              <a:rPr lang="en-US" dirty="0" smtClean="0"/>
              <a:t>Unless an exception applies</a:t>
            </a:r>
          </a:p>
          <a:p>
            <a:pPr lvl="3"/>
            <a:r>
              <a:rPr lang="en-US" dirty="0" smtClean="0"/>
              <a:t>Rape, Criminal Sexual Act, Escape, Absconding, Bail Jumping</a:t>
            </a:r>
          </a:p>
          <a:p>
            <a:pPr lvl="3"/>
            <a:r>
              <a:rPr lang="en-US" dirty="0" smtClean="0"/>
              <a:t>1 or more Warrants, </a:t>
            </a:r>
            <a:r>
              <a:rPr lang="en-US" dirty="0"/>
              <a:t>U</a:t>
            </a:r>
            <a:r>
              <a:rPr lang="en-US" dirty="0" smtClean="0"/>
              <a:t>nconfirmed Identity, Domestic Violence, Order of Protection is Needed.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Must be returnable ASAP (20 day outside limit)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Courts must utilize </a:t>
            </a:r>
            <a:r>
              <a:rPr lang="en-US" b="1" u="sng" dirty="0" smtClean="0"/>
              <a:t>least restrictive terms</a:t>
            </a:r>
            <a:r>
              <a:rPr lang="en-US" b="1" dirty="0" smtClean="0"/>
              <a:t> </a:t>
            </a:r>
            <a:r>
              <a:rPr lang="en-US" dirty="0" smtClean="0"/>
              <a:t>to ensure defendant’s return to court.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Meaning a court shall ROR unless the court makes “individualized determination” of flight risk.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Explanation must be </a:t>
            </a:r>
            <a:r>
              <a:rPr lang="en-US" u="sng" dirty="0" smtClean="0"/>
              <a:t>ON THE RECORD</a:t>
            </a:r>
            <a:r>
              <a:rPr lang="en-US" dirty="0" smtClean="0"/>
              <a:t> or </a:t>
            </a:r>
            <a:r>
              <a:rPr lang="en-US" u="sng" dirty="0" smtClean="0"/>
              <a:t>IN WRITING</a:t>
            </a:r>
          </a:p>
          <a:p>
            <a:pPr lvl="2"/>
            <a:r>
              <a:rPr lang="en-US" dirty="0" smtClean="0"/>
              <a:t>Where CASH BAIL is considered, court must consider defendant’s ability to post without undue hardship.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Def. length of residence, Character, Reputation, Weight of Evidence all CANNOT BE CONSIDERED.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Violent </a:t>
            </a:r>
            <a:r>
              <a:rPr lang="en-US" dirty="0"/>
              <a:t>F</a:t>
            </a:r>
            <a:r>
              <a:rPr lang="en-US" dirty="0" smtClean="0"/>
              <a:t>elonies</a:t>
            </a:r>
          </a:p>
          <a:p>
            <a:pPr lvl="1"/>
            <a:r>
              <a:rPr lang="en-US" dirty="0" smtClean="0"/>
              <a:t>Except Burg 2</a:t>
            </a:r>
            <a:r>
              <a:rPr lang="en-US" baseline="30000" dirty="0" smtClean="0"/>
              <a:t>nd</a:t>
            </a:r>
            <a:r>
              <a:rPr lang="en-US" dirty="0" smtClean="0"/>
              <a:t> (Dwelling)</a:t>
            </a:r>
          </a:p>
          <a:p>
            <a:pPr lvl="1"/>
            <a:r>
              <a:rPr lang="en-US" dirty="0" smtClean="0"/>
              <a:t>Rob 2</a:t>
            </a:r>
            <a:r>
              <a:rPr lang="en-US" baseline="30000" dirty="0" smtClean="0"/>
              <a:t>nd</a:t>
            </a:r>
            <a:r>
              <a:rPr lang="en-US" dirty="0" smtClean="0"/>
              <a:t> (Aided by another)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Sex Offenses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non-drug Class “A” felonies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Terrorism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Domestic Violence Related </a:t>
            </a:r>
            <a:r>
              <a:rPr lang="en-US" dirty="0"/>
              <a:t>C</a:t>
            </a:r>
            <a:r>
              <a:rPr lang="en-US" dirty="0" smtClean="0"/>
              <a:t>ontempt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Child </a:t>
            </a:r>
            <a:r>
              <a:rPr lang="en-US" dirty="0"/>
              <a:t>S</a:t>
            </a:r>
            <a:r>
              <a:rPr lang="en-US" dirty="0" smtClean="0"/>
              <a:t>exual Performance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Luring a Child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Cash Bail be Requested?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Discourages Bench Warrants</a:t>
            </a:r>
          </a:p>
          <a:p>
            <a:endParaRPr lang="en-US" dirty="0" smtClean="0"/>
          </a:p>
          <a:p>
            <a:r>
              <a:rPr lang="en-US" dirty="0" smtClean="0"/>
              <a:t>Increased the Forms of Bail excepted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1354</TotalTime>
  <Words>1354</Words>
  <Application>Microsoft Office PowerPoint</Application>
  <PresentationFormat>On-screen Show (4:3)</PresentationFormat>
  <Paragraphs>228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Grid</vt:lpstr>
      <vt:lpstr>Town of DeWitt Police Department</vt:lpstr>
      <vt:lpstr>our current structure</vt:lpstr>
      <vt:lpstr>Specialty Units</vt:lpstr>
      <vt:lpstr>BAIL REFORM</vt:lpstr>
      <vt:lpstr>Summary</vt:lpstr>
      <vt:lpstr>What Does This Mean?</vt:lpstr>
      <vt:lpstr>Arraignments</vt:lpstr>
      <vt:lpstr>When Can Cash Bail be Requested?</vt:lpstr>
      <vt:lpstr>Other Considerations</vt:lpstr>
      <vt:lpstr>JUVENILES</vt:lpstr>
      <vt:lpstr>Defense if Infancy</vt:lpstr>
      <vt:lpstr>Juvenile Delinquent</vt:lpstr>
      <vt:lpstr>Juvenile Offender</vt:lpstr>
      <vt:lpstr>Raise the Age</vt:lpstr>
      <vt:lpstr>PowerPoint Presentation</vt:lpstr>
      <vt:lpstr>Felonies</vt:lpstr>
      <vt:lpstr>Misdemeanors</vt:lpstr>
      <vt:lpstr>Violations</vt:lpstr>
      <vt:lpstr>Summary</vt:lpstr>
      <vt:lpstr>Summary</vt:lpstr>
      <vt:lpstr>PowerPoint Presentation</vt:lpstr>
      <vt:lpstr>Useful information</vt:lpstr>
      <vt:lpstr>Larceny vs. Trespass vs. Criminal Trespass vs. Burglary vs. Robbery </vt:lpstr>
      <vt:lpstr>Curfew Local Law</vt:lpstr>
      <vt:lpstr>Village of east syracuse</vt:lpstr>
      <vt:lpstr>Village of East Syracuse by the numbers</vt:lpstr>
      <vt:lpstr>2019 vs. 2022 Jan. 1st – April 26th </vt:lpstr>
      <vt:lpstr>PowerPoint Presentation</vt:lpstr>
      <vt:lpstr>PowerPoint Presentation</vt:lpstr>
      <vt:lpstr>Questions and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BAILE REFORM</dc:title>
  <dc:creator>White, Brenton</dc:creator>
  <cp:lastModifiedBy>White, Brenton</cp:lastModifiedBy>
  <cp:revision>27</cp:revision>
  <cp:lastPrinted>2022-04-27T21:24:28Z</cp:lastPrinted>
  <dcterms:created xsi:type="dcterms:W3CDTF">2022-04-27T14:47:48Z</dcterms:created>
  <dcterms:modified xsi:type="dcterms:W3CDTF">2022-04-28T13:23:32Z</dcterms:modified>
</cp:coreProperties>
</file>